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257" r:id="rId6"/>
    <p:sldId id="259" r:id="rId7"/>
  </p:sldIdLst>
  <p:sldSz cx="9906000" cy="6858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B325F-EE94-4E0B-9529-981EDF792F95}" v="3" dt="2024-10-10T15:22:19.6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962" cy="502148"/>
          </a:xfrm>
          <a:prstGeom prst="rect">
            <a:avLst/>
          </a:prstGeom>
        </p:spPr>
        <p:txBody>
          <a:bodyPr vert="horz" lIns="63688" tIns="31844" rIns="63688" bIns="31844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686" y="0"/>
            <a:ext cx="2985962" cy="502148"/>
          </a:xfrm>
          <a:prstGeom prst="rect">
            <a:avLst/>
          </a:prstGeom>
        </p:spPr>
        <p:txBody>
          <a:bodyPr vert="horz" lIns="63688" tIns="31844" rIns="63688" bIns="31844" rtlCol="0"/>
          <a:lstStyle>
            <a:lvl1pPr algn="r">
              <a:defRPr sz="800"/>
            </a:lvl1pPr>
          </a:lstStyle>
          <a:p>
            <a:fld id="{7A8225A4-3F37-40F6-B23D-C5B44C616BB7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31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3688" tIns="31844" rIns="63688" bIns="3184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645" y="4823055"/>
            <a:ext cx="5512460" cy="3946236"/>
          </a:xfrm>
          <a:prstGeom prst="rect">
            <a:avLst/>
          </a:prstGeom>
        </p:spPr>
        <p:txBody>
          <a:bodyPr vert="horz" lIns="63688" tIns="31844" rIns="63688" bIns="318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740"/>
            <a:ext cx="2985962" cy="502148"/>
          </a:xfrm>
          <a:prstGeom prst="rect">
            <a:avLst/>
          </a:prstGeom>
        </p:spPr>
        <p:txBody>
          <a:bodyPr vert="horz" lIns="63688" tIns="31844" rIns="63688" bIns="31844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686" y="9519740"/>
            <a:ext cx="2985962" cy="502148"/>
          </a:xfrm>
          <a:prstGeom prst="rect">
            <a:avLst/>
          </a:prstGeom>
        </p:spPr>
        <p:txBody>
          <a:bodyPr vert="horz" lIns="63688" tIns="31844" rIns="63688" bIns="31844" rtlCol="0" anchor="b"/>
          <a:lstStyle>
            <a:lvl1pPr algn="r">
              <a:defRPr sz="800"/>
            </a:lvl1pPr>
          </a:lstStyle>
          <a:p>
            <a:fld id="{C516FFD6-9611-4D1B-BAD3-8AD7908A40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76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6FFD6-9611-4D1B-BAD3-8AD7908A403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31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05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42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98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09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85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4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04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77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36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59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9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85C5B-F7E8-40B3-A392-31F548844E78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5C2D-FC9B-4DA3-A57A-18551236D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01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P5372 Diners Republic Slide Blanks36.jpg">
            <a:extLst>
              <a:ext uri="{FF2B5EF4-FFF2-40B4-BE49-F238E27FC236}">
                <a16:creationId xmlns:a16="http://schemas.microsoft.com/office/drawing/2014/main" id="{7FEF5DB3-D342-4238-A8BE-8855CAFCAE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-1" r="11407" b="-1"/>
          <a:stretch/>
        </p:blipFill>
        <p:spPr>
          <a:xfrm>
            <a:off x="0" y="0"/>
            <a:ext cx="9906000" cy="6791417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3BA0C8-218A-435C-8DD1-F0E0D8622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374698"/>
              </p:ext>
            </p:extLst>
          </p:nvPr>
        </p:nvGraphicFramePr>
        <p:xfrm>
          <a:off x="182880" y="185642"/>
          <a:ext cx="9540616" cy="6634772"/>
        </p:xfrm>
        <a:graphic>
          <a:graphicData uri="http://schemas.openxmlformats.org/drawingml/2006/table">
            <a:tbl>
              <a:tblPr firstRow="1" firstCol="1" bandRow="1"/>
              <a:tblGrid>
                <a:gridCol w="1408293">
                  <a:extLst>
                    <a:ext uri="{9D8B030D-6E8A-4147-A177-3AD203B41FA5}">
                      <a16:colId xmlns:a16="http://schemas.microsoft.com/office/drawing/2014/main" val="1138618432"/>
                    </a:ext>
                  </a:extLst>
                </a:gridCol>
                <a:gridCol w="1527242">
                  <a:extLst>
                    <a:ext uri="{9D8B030D-6E8A-4147-A177-3AD203B41FA5}">
                      <a16:colId xmlns:a16="http://schemas.microsoft.com/office/drawing/2014/main" val="2221371375"/>
                    </a:ext>
                  </a:extLst>
                </a:gridCol>
                <a:gridCol w="1507787">
                  <a:extLst>
                    <a:ext uri="{9D8B030D-6E8A-4147-A177-3AD203B41FA5}">
                      <a16:colId xmlns:a16="http://schemas.microsoft.com/office/drawing/2014/main" val="333292127"/>
                    </a:ext>
                  </a:extLst>
                </a:gridCol>
                <a:gridCol w="1536971">
                  <a:extLst>
                    <a:ext uri="{9D8B030D-6E8A-4147-A177-3AD203B41FA5}">
                      <a16:colId xmlns:a16="http://schemas.microsoft.com/office/drawing/2014/main" val="2160001298"/>
                    </a:ext>
                  </a:extLst>
                </a:gridCol>
                <a:gridCol w="1653702">
                  <a:extLst>
                    <a:ext uri="{9D8B030D-6E8A-4147-A177-3AD203B41FA5}">
                      <a16:colId xmlns:a16="http://schemas.microsoft.com/office/drawing/2014/main" val="161185615"/>
                    </a:ext>
                  </a:extLst>
                </a:gridCol>
                <a:gridCol w="1906621">
                  <a:extLst>
                    <a:ext uri="{9D8B030D-6E8A-4147-A177-3AD203B41FA5}">
                      <a16:colId xmlns:a16="http://schemas.microsoft.com/office/drawing/2014/main" val="4133672423"/>
                    </a:ext>
                  </a:extLst>
                </a:gridCol>
              </a:tblGrid>
              <a:tr h="10707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255130"/>
                  </a:ext>
                </a:extLst>
              </a:tr>
              <a:tr h="2989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888511"/>
                  </a:ext>
                </a:extLst>
              </a:tr>
              <a:tr h="12005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Main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i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 Ball Marinara Penne Pasta &amp; Garlic Bread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Japanese </a:t>
                      </a:r>
                      <a:r>
                        <a:rPr lang="en-GB" sz="1100" b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Crispy Katsu Chicken Curry served with Rice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GLUTEN/MUSTARD</a:t>
                      </a:r>
                      <a:endParaRPr lang="en-GB" sz="8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 Chicken Dinner with Skin on Roast Potatoes, Vegetables &amp; Gravy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</a:t>
                      </a:r>
                      <a:endParaRPr lang="en-GB" sz="8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Brazilian Coconut Chicken Burrito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GLUTEN/MILK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 Fish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GLUTEN/FISH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Battered Sausage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Plain Sausage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 </a:t>
                      </a: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036611"/>
                  </a:ext>
                </a:extLst>
              </a:tr>
              <a:tr h="1204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Vegetarian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Macaroni Cheese with Garlic Bread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GLUTEN/MILK/MUSTARD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800" b="0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Chinese Vegetable Spring Roll served with Curry &amp; Egg Fried Rice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GLUTEN/EGG/MUSTARD/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SESAME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Roasted Vegetable Toad in the Hole, Skin Roasted Potatoes &amp; Gravy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GLUTEN/EGG/MILK</a:t>
                      </a:r>
                      <a:endParaRPr lang="en-GB" sz="8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Mexican Chilli Bean Loaded Nachos with Sour Cream and Cheese </a:t>
                      </a:r>
                      <a:endParaRPr lang="en-GB" sz="11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MILK/EGG/MUSTARD</a:t>
                      </a:r>
                      <a:endParaRPr lang="en-GB" sz="8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SOYA/GLUTEN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Veggie Sausage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GLUTEN/CELERY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Plain Sausage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GLUTEN/CELERY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328503"/>
                  </a:ext>
                </a:extLst>
              </a:tr>
              <a:tr h="9220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 Pizza Slice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/SULPHITES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</a:t>
                      </a: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MUSTARD</a:t>
                      </a:r>
                      <a:endParaRPr lang="en-GB" sz="800" b="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Mighty Meaty</a:t>
                      </a:r>
                      <a:endParaRPr lang="en-GB" sz="11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</a:t>
                      </a:r>
                      <a:r>
                        <a:rPr lang="en-GB" sz="8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MUSTARD</a:t>
                      </a:r>
                      <a:endParaRPr lang="en-GB" sz="8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100" b="0" i="1" dirty="0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Garlic Chicken &amp; Sweet Corn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Halal Hawaiian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</a:t>
                      </a: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669811"/>
                  </a:ext>
                </a:extLst>
              </a:tr>
              <a:tr h="713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Panini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b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Meatball Marinara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BBQ Chicken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 Chicken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SOYA/MUSTARD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b="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Tuna &amp; Cheese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FISH/EGG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601943"/>
                  </a:ext>
                </a:extLst>
              </a:tr>
              <a:tr h="1123702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AVAILABLE DAILY</a:t>
                      </a:r>
                      <a:endParaRPr lang="en-GB" sz="1400" b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Potatoes with a selection of hot &amp; cold fillings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Sandwiches/Baguettes with a variety of fillings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selection of fresh fruit, homemade desserts, cakes, bakes &amp; cookies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14189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749CB1C-2E82-48BC-A961-7122E8C6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335" y="5740017"/>
            <a:ext cx="581609" cy="826134"/>
          </a:xfrm>
          <a:prstGeom prst="rect">
            <a:avLst/>
          </a:prstGeom>
        </p:spPr>
      </p:pic>
      <p:pic>
        <p:nvPicPr>
          <p:cNvPr id="8" name="Picture 7" descr="A red circle with white text and a fish&#10;&#10;Description automatically generated">
            <a:extLst>
              <a:ext uri="{FF2B5EF4-FFF2-40B4-BE49-F238E27FC236}">
                <a16:creationId xmlns:a16="http://schemas.microsoft.com/office/drawing/2014/main" id="{C4D0DBE5-F8D5-4003-7B24-54E5E0736C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782" y="275239"/>
            <a:ext cx="960644" cy="960644"/>
          </a:xfrm>
          <a:prstGeom prst="rect">
            <a:avLst/>
          </a:prstGeom>
        </p:spPr>
      </p:pic>
      <p:pic>
        <p:nvPicPr>
          <p:cNvPr id="9" name="Picture 8" descr="A round red white and blue sign with a flag&#10;&#10;Description automatically generated">
            <a:extLst>
              <a:ext uri="{FF2B5EF4-FFF2-40B4-BE49-F238E27FC236}">
                <a16:creationId xmlns:a16="http://schemas.microsoft.com/office/drawing/2014/main" id="{5127155E-3A3C-A221-6FAE-DFE614D610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51" y="275239"/>
            <a:ext cx="1011794" cy="960644"/>
          </a:xfrm>
          <a:prstGeom prst="rect">
            <a:avLst/>
          </a:prstGeom>
        </p:spPr>
      </p:pic>
      <p:pic>
        <p:nvPicPr>
          <p:cNvPr id="12" name="Picture 11" descr="A red and green sign&#10;&#10;Description automatically generated">
            <a:extLst>
              <a:ext uri="{FF2B5EF4-FFF2-40B4-BE49-F238E27FC236}">
                <a16:creationId xmlns:a16="http://schemas.microsoft.com/office/drawing/2014/main" id="{28880B8F-8349-231F-891B-5D4010809B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176" y="211607"/>
            <a:ext cx="1024276" cy="1024276"/>
          </a:xfrm>
          <a:prstGeom prst="rect">
            <a:avLst/>
          </a:prstGeom>
        </p:spPr>
      </p:pic>
      <p:pic>
        <p:nvPicPr>
          <p:cNvPr id="2" name="Picture 1" descr="A pink and yellow text on a black background&#10;&#10;Description automatically generated">
            <a:extLst>
              <a:ext uri="{FF2B5EF4-FFF2-40B4-BE49-F238E27FC236}">
                <a16:creationId xmlns:a16="http://schemas.microsoft.com/office/drawing/2014/main" id="{43499464-CC3A-24AF-CB19-09A8379738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24" y="244529"/>
            <a:ext cx="991354" cy="991354"/>
          </a:xfrm>
          <a:prstGeom prst="rect">
            <a:avLst/>
          </a:prstGeom>
        </p:spPr>
      </p:pic>
      <p:pic>
        <p:nvPicPr>
          <p:cNvPr id="3" name="Picture 2" descr="A logo with text on it&#10;&#10;Description automatically generated">
            <a:extLst>
              <a:ext uri="{FF2B5EF4-FFF2-40B4-BE49-F238E27FC236}">
                <a16:creationId xmlns:a16="http://schemas.microsoft.com/office/drawing/2014/main" id="{782F4F49-CF66-D824-90C5-75C625F2AC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938" y="56214"/>
            <a:ext cx="1335062" cy="1335062"/>
          </a:xfrm>
          <a:prstGeom prst="rect">
            <a:avLst/>
          </a:prstGeom>
        </p:spPr>
      </p:pic>
      <p:pic>
        <p:nvPicPr>
          <p:cNvPr id="1026" name="Picture 2" descr="Halal Logo Icon Symbol. Halal Islamic Food Certification. Format PNG ...">
            <a:extLst>
              <a:ext uri="{FF2B5EF4-FFF2-40B4-BE49-F238E27FC236}">
                <a16:creationId xmlns:a16="http://schemas.microsoft.com/office/drawing/2014/main" id="{84A41466-E6B8-B4F3-D5F3-C2FA5A46D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6" y="5796381"/>
            <a:ext cx="875978" cy="8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17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P5372 Diners Republic Slide Blanks36.jpg">
            <a:extLst>
              <a:ext uri="{FF2B5EF4-FFF2-40B4-BE49-F238E27FC236}">
                <a16:creationId xmlns:a16="http://schemas.microsoft.com/office/drawing/2014/main" id="{6E54A1CD-FE8B-4AFD-A9DA-BF51816D4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-1" r="11407" b="-1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667E40-DFCA-43CB-91F3-23026634B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624424"/>
              </p:ext>
            </p:extLst>
          </p:nvPr>
        </p:nvGraphicFramePr>
        <p:xfrm>
          <a:off x="148346" y="263056"/>
          <a:ext cx="9609308" cy="6431971"/>
        </p:xfrm>
        <a:graphic>
          <a:graphicData uri="http://schemas.openxmlformats.org/drawingml/2006/table">
            <a:tbl>
              <a:tblPr firstRow="1" firstCol="1" bandRow="1"/>
              <a:tblGrid>
                <a:gridCol w="1389436">
                  <a:extLst>
                    <a:ext uri="{9D8B030D-6E8A-4147-A177-3AD203B41FA5}">
                      <a16:colId xmlns:a16="http://schemas.microsoft.com/office/drawing/2014/main" val="3976065347"/>
                    </a:ext>
                  </a:extLst>
                </a:gridCol>
                <a:gridCol w="1488331">
                  <a:extLst>
                    <a:ext uri="{9D8B030D-6E8A-4147-A177-3AD203B41FA5}">
                      <a16:colId xmlns:a16="http://schemas.microsoft.com/office/drawing/2014/main" val="187126651"/>
                    </a:ext>
                  </a:extLst>
                </a:gridCol>
                <a:gridCol w="1643975">
                  <a:extLst>
                    <a:ext uri="{9D8B030D-6E8A-4147-A177-3AD203B41FA5}">
                      <a16:colId xmlns:a16="http://schemas.microsoft.com/office/drawing/2014/main" val="2581835263"/>
                    </a:ext>
                  </a:extLst>
                </a:gridCol>
                <a:gridCol w="1605064">
                  <a:extLst>
                    <a:ext uri="{9D8B030D-6E8A-4147-A177-3AD203B41FA5}">
                      <a16:colId xmlns:a16="http://schemas.microsoft.com/office/drawing/2014/main" val="1266536844"/>
                    </a:ext>
                  </a:extLst>
                </a:gridCol>
                <a:gridCol w="1527242">
                  <a:extLst>
                    <a:ext uri="{9D8B030D-6E8A-4147-A177-3AD203B41FA5}">
                      <a16:colId xmlns:a16="http://schemas.microsoft.com/office/drawing/2014/main" val="3944316503"/>
                    </a:ext>
                  </a:extLst>
                </a:gridCol>
                <a:gridCol w="1955260">
                  <a:extLst>
                    <a:ext uri="{9D8B030D-6E8A-4147-A177-3AD203B41FA5}">
                      <a16:colId xmlns:a16="http://schemas.microsoft.com/office/drawing/2014/main" val="3235715607"/>
                    </a:ext>
                  </a:extLst>
                </a:gridCol>
              </a:tblGrid>
              <a:tr h="1072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964463"/>
                  </a:ext>
                </a:extLst>
              </a:tr>
              <a:tr h="272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800878"/>
                  </a:ext>
                </a:extLst>
              </a:tr>
              <a:tr h="1349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Main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Naples Lasagne with Garlic Bread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GLUTEN/MILK/MUSTARD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EGG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American Hot Dog served in a Jumbo Roll with Toppings and Sauce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 Chicken Dinner, Stuffing, Skin on Roast Potatoes, Vegetables &amp; Gravy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</a:t>
                      </a:r>
                      <a:endParaRPr lang="en-GB" sz="10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Asia Chicken Tikka Masala served with Cardamon Rice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GLUTEN</a:t>
                      </a:r>
                      <a:endParaRPr lang="en-GB" sz="800" b="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 Fish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GLUTEN/FISH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</a:t>
                      </a: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Sausage</a:t>
                      </a: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Plain Sausage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 </a:t>
                      </a: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211557"/>
                  </a:ext>
                </a:extLst>
              </a:tr>
              <a:tr h="1063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Vegetarian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Vegan Pasta Bolognaise with Garlic Bread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Southern Style Veggie Cheeseburger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GLUTEN/EGG/MILK/MUSTARD/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SOYA/SULPHITES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SESAME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Vegetable &amp; Chickpea Wellington, Skin on Roast Potatoes, Vegetable and Gravy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Goan Sweet Potato and Chickpea Curry with Cardamon Rice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GLUTEN</a:t>
                      </a:r>
                      <a:endParaRPr lang="en-GB" sz="800" b="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Veggie Sausage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GLUTEN/CELERY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 Sausage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</a:t>
                      </a:r>
                      <a:endParaRPr lang="en-GB" sz="10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438401"/>
                  </a:ext>
                </a:extLst>
              </a:tr>
              <a:tr h="818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 Pizza Slice</a:t>
                      </a:r>
                      <a:endParaRPr lang="en-GB" sz="1400" b="1" i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/SULPHITES</a:t>
                      </a: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</a:t>
                      </a: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MUSTARD</a:t>
                      </a:r>
                      <a:endParaRPr lang="en-GB" sz="800" b="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Mighty Meaty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</a:t>
                      </a: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MUSTARD</a:t>
                      </a:r>
                      <a:endParaRPr lang="en-GB" sz="800" b="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Garlic Chicken &amp; Sweet Corn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Halal Hawaiian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97204"/>
                  </a:ext>
                </a:extLst>
              </a:tr>
              <a:tr h="803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Panini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  <a:endParaRPr lang="en-GB" sz="9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Meatball Marinara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BBQ Chicken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 Chicken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SOYA/MUSTARD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Tuna &amp; Cheese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FISH/EGG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01590"/>
                  </a:ext>
                </a:extLst>
              </a:tr>
              <a:tr h="1027579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AVAILABLE DAILY</a:t>
                      </a:r>
                      <a:endParaRPr lang="en-GB" sz="14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Potatoes with a selection of hot &amp; cold fillings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Sandwiches/Baguettes with a variety of fillings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selection of fresh fruit, homemade desserts, cakes, bakes &amp; cookies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7300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22EB71-CE71-4769-A95F-A969295D4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424" y="5846345"/>
            <a:ext cx="581609" cy="826134"/>
          </a:xfrm>
          <a:prstGeom prst="rect">
            <a:avLst/>
          </a:prstGeom>
        </p:spPr>
      </p:pic>
      <p:pic>
        <p:nvPicPr>
          <p:cNvPr id="9" name="Picture 8" descr="A logo with text on it&#10;&#10;Description automatically generated">
            <a:extLst>
              <a:ext uri="{FF2B5EF4-FFF2-40B4-BE49-F238E27FC236}">
                <a16:creationId xmlns:a16="http://schemas.microsoft.com/office/drawing/2014/main" id="{63C8D62D-37A3-FFC5-B9C3-ADC0B9393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88" y="290902"/>
            <a:ext cx="980286" cy="980286"/>
          </a:xfrm>
          <a:prstGeom prst="rect">
            <a:avLst/>
          </a:prstGeom>
        </p:spPr>
      </p:pic>
      <p:pic>
        <p:nvPicPr>
          <p:cNvPr id="10" name="Picture 9" descr="A red circle with white text and a fish&#10;&#10;Description automatically generated">
            <a:extLst>
              <a:ext uri="{FF2B5EF4-FFF2-40B4-BE49-F238E27FC236}">
                <a16:creationId xmlns:a16="http://schemas.microsoft.com/office/drawing/2014/main" id="{743DFF21-68F8-74EC-EEE4-B898E1E0A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584" y="310544"/>
            <a:ext cx="960644" cy="960644"/>
          </a:xfrm>
          <a:prstGeom prst="rect">
            <a:avLst/>
          </a:prstGeom>
        </p:spPr>
      </p:pic>
      <p:pic>
        <p:nvPicPr>
          <p:cNvPr id="11" name="Picture 10" descr="A round red white and blue sign with a flag&#10;&#10;Description automatically generated">
            <a:extLst>
              <a:ext uri="{FF2B5EF4-FFF2-40B4-BE49-F238E27FC236}">
                <a16:creationId xmlns:a16="http://schemas.microsoft.com/office/drawing/2014/main" id="{7435DCF7-F319-9C19-2E35-CBC1A216FD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10544"/>
            <a:ext cx="1011794" cy="960644"/>
          </a:xfrm>
          <a:prstGeom prst="rect">
            <a:avLst/>
          </a:prstGeom>
        </p:spPr>
      </p:pic>
      <p:pic>
        <p:nvPicPr>
          <p:cNvPr id="4" name="Picture 3" descr="A red and green sign&#10;&#10;Description automatically generated">
            <a:extLst>
              <a:ext uri="{FF2B5EF4-FFF2-40B4-BE49-F238E27FC236}">
                <a16:creationId xmlns:a16="http://schemas.microsoft.com/office/drawing/2014/main" id="{120D8BA5-3E15-434E-67F1-DF92BB278E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01" y="278728"/>
            <a:ext cx="1024276" cy="1024276"/>
          </a:xfrm>
          <a:prstGeom prst="rect">
            <a:avLst/>
          </a:prstGeom>
        </p:spPr>
      </p:pic>
      <p:pic>
        <p:nvPicPr>
          <p:cNvPr id="7" name="Picture 6" descr="A logo with text on it&#10;&#10;Description automatically generated">
            <a:extLst>
              <a:ext uri="{FF2B5EF4-FFF2-40B4-BE49-F238E27FC236}">
                <a16:creationId xmlns:a16="http://schemas.microsoft.com/office/drawing/2014/main" id="{4CA283E4-C307-7F67-1DA3-B283D48E57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133" y="123335"/>
            <a:ext cx="1335062" cy="1335062"/>
          </a:xfrm>
          <a:prstGeom prst="rect">
            <a:avLst/>
          </a:prstGeom>
        </p:spPr>
      </p:pic>
      <p:pic>
        <p:nvPicPr>
          <p:cNvPr id="3" name="Picture 2" descr="Halal Logo Icon Symbol. Halal Islamic Food Certification. Format PNG ...">
            <a:extLst>
              <a:ext uri="{FF2B5EF4-FFF2-40B4-BE49-F238E27FC236}">
                <a16:creationId xmlns:a16="http://schemas.microsoft.com/office/drawing/2014/main" id="{14DC1752-12A6-0356-7573-5B723A826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67" y="5796501"/>
            <a:ext cx="875978" cy="8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62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P5372 Diners Republic Slide Blanks36.jpg">
            <a:extLst>
              <a:ext uri="{FF2B5EF4-FFF2-40B4-BE49-F238E27FC236}">
                <a16:creationId xmlns:a16="http://schemas.microsoft.com/office/drawing/2014/main" id="{6E54A1CD-FE8B-4AFD-A9DA-BF51816D4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-1" r="11407" b="-1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667E40-DFCA-43CB-91F3-23026634B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322276"/>
              </p:ext>
            </p:extLst>
          </p:nvPr>
        </p:nvGraphicFramePr>
        <p:xfrm>
          <a:off x="73152" y="153962"/>
          <a:ext cx="9724223" cy="6632206"/>
        </p:xfrm>
        <a:graphic>
          <a:graphicData uri="http://schemas.openxmlformats.org/drawingml/2006/table">
            <a:tbl>
              <a:tblPr firstRow="1" firstCol="1" bandRow="1"/>
              <a:tblGrid>
                <a:gridCol w="1454092">
                  <a:extLst>
                    <a:ext uri="{9D8B030D-6E8A-4147-A177-3AD203B41FA5}">
                      <a16:colId xmlns:a16="http://schemas.microsoft.com/office/drawing/2014/main" val="3976065347"/>
                    </a:ext>
                  </a:extLst>
                </a:gridCol>
                <a:gridCol w="1624519">
                  <a:extLst>
                    <a:ext uri="{9D8B030D-6E8A-4147-A177-3AD203B41FA5}">
                      <a16:colId xmlns:a16="http://schemas.microsoft.com/office/drawing/2014/main" val="187126651"/>
                    </a:ext>
                  </a:extLst>
                </a:gridCol>
                <a:gridCol w="1595336">
                  <a:extLst>
                    <a:ext uri="{9D8B030D-6E8A-4147-A177-3AD203B41FA5}">
                      <a16:colId xmlns:a16="http://schemas.microsoft.com/office/drawing/2014/main" val="2581835263"/>
                    </a:ext>
                  </a:extLst>
                </a:gridCol>
                <a:gridCol w="1585608">
                  <a:extLst>
                    <a:ext uri="{9D8B030D-6E8A-4147-A177-3AD203B41FA5}">
                      <a16:colId xmlns:a16="http://schemas.microsoft.com/office/drawing/2014/main" val="1266536844"/>
                    </a:ext>
                  </a:extLst>
                </a:gridCol>
                <a:gridCol w="1595337">
                  <a:extLst>
                    <a:ext uri="{9D8B030D-6E8A-4147-A177-3AD203B41FA5}">
                      <a16:colId xmlns:a16="http://schemas.microsoft.com/office/drawing/2014/main" val="3944316503"/>
                    </a:ext>
                  </a:extLst>
                </a:gridCol>
                <a:gridCol w="1869331">
                  <a:extLst>
                    <a:ext uri="{9D8B030D-6E8A-4147-A177-3AD203B41FA5}">
                      <a16:colId xmlns:a16="http://schemas.microsoft.com/office/drawing/2014/main" val="3235715607"/>
                    </a:ext>
                  </a:extLst>
                </a:gridCol>
              </a:tblGrid>
              <a:tr h="1063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028365"/>
                  </a:ext>
                </a:extLst>
              </a:tr>
              <a:tr h="31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</a:t>
                      </a: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THURSDAY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FRIDAY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800878"/>
                  </a:ext>
                </a:extLst>
              </a:tr>
              <a:tr h="1374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Main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i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Korean BBQ Chicken Burger with Authentic Asian Slaw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SESAME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Mexican Chilli &amp; Rice with Tortilla Chips &amp; Cheese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MILK</a:t>
                      </a: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GLUTEN SOYA</a:t>
                      </a:r>
                      <a:endParaRPr lang="en-GB" sz="800" b="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Toad in the Hole, Skin on Roast Potatoes, Vegetables and Gravy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GLUTEN/EGG/SULPHITES/MILK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800" b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 Flatbread, with Minted Yogurt and Salad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GLUTEN/EGG/MILK</a:t>
                      </a: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 Fish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GLUTEN/FISH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Battered Sausage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Plain Sausage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GLUTEN/SOYA/SULPHITES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 </a:t>
                      </a: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211557"/>
                  </a:ext>
                </a:extLst>
              </a:tr>
              <a:tr h="12186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Meal Deal Grab &amp; Go Vegetarian</a:t>
                      </a:r>
                      <a:endParaRPr lang="en-GB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Chinese Style Sweet &amp; Sour Vegan Chicken Strips with Egg Fried Rice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GLUTEN/EGG/SOYA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Mexican Veggie Chilli  Loaded Hot Dog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GLUTEN/EGG/SOYA</a:t>
                      </a: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Cottage Pie with Roasted Root Vegetables and Gravy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CELERY</a:t>
                      </a:r>
                      <a:r>
                        <a:rPr lang="en-GB" sz="800" i="1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GLUTEN</a:t>
                      </a:r>
                      <a:endParaRPr lang="en-GB" sz="800" b="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i="1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Authentic Onion Bhajis with Spiced Indian Couscous and Curry Sauce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GLUTEN/EGG/MUSTARD/MILK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Veggie Sausage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GLUTEN/CELERY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i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Battered Sausage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GLUTEN</a:t>
                      </a:r>
                      <a:endParaRPr lang="en-GB" sz="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served with Chips, Beans, Peas, Curry Sauce &amp; Gravy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438401"/>
                  </a:ext>
                </a:extLst>
              </a:tr>
              <a:tr h="932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 Pizza Slice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/SULPHITES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SOYA/MUSTARD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 Feast </a:t>
                      </a:r>
                      <a:endParaRPr lang="en-GB" sz="1100" b="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SOYA/MUSTARD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CONTAIN SOYA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1" dirty="0">
                        <a:solidFill>
                          <a:srgbClr val="FF0000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b="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Garlic Chicken &amp;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Sweetcorn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Halal Hawaiian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97204"/>
                  </a:ext>
                </a:extLst>
              </a:tr>
              <a:tr h="616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Panini </a:t>
                      </a:r>
                      <a:endParaRPr lang="en-GB" sz="1400" b="1" i="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Contain GLUTEN/MILK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i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Tikka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Meatball Marinara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BBQ Chicken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0" i="1">
                          <a:solidFill>
                            <a:srgbClr val="FF0000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 Chicken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SOYA/MUSTARD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 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Tuna &amp; Cheese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FISH/EGG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&amp; Tomato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01590"/>
                  </a:ext>
                </a:extLst>
              </a:tr>
              <a:tr h="1074717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AVAILABLE DAILY</a:t>
                      </a:r>
                      <a:endParaRPr lang="en-GB" sz="1400" b="1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Potatoes with a selection of hot &amp; cold fillings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Sandwiches/Baguettes with a variety of fillings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selection of fresh fruit, homemade desserts, cakes, bakes &amp; cookies</a:t>
                      </a: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92" marR="514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7300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22EB71-CE71-4769-A95F-A969295D4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899" y="5769317"/>
            <a:ext cx="581609" cy="826134"/>
          </a:xfrm>
          <a:prstGeom prst="rect">
            <a:avLst/>
          </a:prstGeom>
        </p:spPr>
      </p:pic>
      <p:pic>
        <p:nvPicPr>
          <p:cNvPr id="7" name="Picture 6" descr="A red circle with white text and a fish&#10;&#10;Description automatically generated">
            <a:extLst>
              <a:ext uri="{FF2B5EF4-FFF2-40B4-BE49-F238E27FC236}">
                <a16:creationId xmlns:a16="http://schemas.microsoft.com/office/drawing/2014/main" id="{ABF74E71-593A-81CB-1D63-42684D5BE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722" y="182384"/>
            <a:ext cx="960644" cy="960644"/>
          </a:xfrm>
          <a:prstGeom prst="rect">
            <a:avLst/>
          </a:prstGeom>
        </p:spPr>
      </p:pic>
      <p:pic>
        <p:nvPicPr>
          <p:cNvPr id="12" name="Picture 11" descr="A round red white and blue sign with a flag&#10;&#10;Description automatically generated">
            <a:extLst>
              <a:ext uri="{FF2B5EF4-FFF2-40B4-BE49-F238E27FC236}">
                <a16:creationId xmlns:a16="http://schemas.microsoft.com/office/drawing/2014/main" id="{AC5B09F5-B7C0-043C-9822-53BE89D1E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20" y="182384"/>
            <a:ext cx="1011794" cy="960644"/>
          </a:xfrm>
          <a:prstGeom prst="rect">
            <a:avLst/>
          </a:prstGeom>
        </p:spPr>
      </p:pic>
      <p:pic>
        <p:nvPicPr>
          <p:cNvPr id="14" name="Picture 13" descr="A pink and yellow text on a black background&#10;&#10;Description automatically generated">
            <a:extLst>
              <a:ext uri="{FF2B5EF4-FFF2-40B4-BE49-F238E27FC236}">
                <a16:creationId xmlns:a16="http://schemas.microsoft.com/office/drawing/2014/main" id="{00DD9980-9F41-2CEC-61A9-9B48D1424F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07" y="182384"/>
            <a:ext cx="991354" cy="991354"/>
          </a:xfrm>
          <a:prstGeom prst="rect">
            <a:avLst/>
          </a:prstGeom>
        </p:spPr>
      </p:pic>
      <p:pic>
        <p:nvPicPr>
          <p:cNvPr id="9" name="Picture 8" descr="A logo with text on it&#10;&#10;Description automatically generated">
            <a:extLst>
              <a:ext uri="{FF2B5EF4-FFF2-40B4-BE49-F238E27FC236}">
                <a16:creationId xmlns:a16="http://schemas.microsoft.com/office/drawing/2014/main" id="{23AE3E0E-D635-8368-D86A-25FD10BD13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98" y="0"/>
            <a:ext cx="1335062" cy="1335062"/>
          </a:xfrm>
          <a:prstGeom prst="rect">
            <a:avLst/>
          </a:prstGeom>
        </p:spPr>
      </p:pic>
      <p:pic>
        <p:nvPicPr>
          <p:cNvPr id="10" name="Picture 9" descr="A logo with text on it&#10;&#10;Description automatically generated">
            <a:extLst>
              <a:ext uri="{FF2B5EF4-FFF2-40B4-BE49-F238E27FC236}">
                <a16:creationId xmlns:a16="http://schemas.microsoft.com/office/drawing/2014/main" id="{09FC18AC-4785-8FCF-EF2D-2375FF71C0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107" y="193452"/>
            <a:ext cx="980286" cy="980286"/>
          </a:xfrm>
          <a:prstGeom prst="rect">
            <a:avLst/>
          </a:prstGeom>
        </p:spPr>
      </p:pic>
      <p:pic>
        <p:nvPicPr>
          <p:cNvPr id="3" name="Picture 2" descr="Halal Logo Icon Symbol. Halal Islamic Food Certification. Format PNG ...">
            <a:extLst>
              <a:ext uri="{FF2B5EF4-FFF2-40B4-BE49-F238E27FC236}">
                <a16:creationId xmlns:a16="http://schemas.microsoft.com/office/drawing/2014/main" id="{DCDC2C88-FA26-413E-5EE3-502086366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2" y="5769317"/>
            <a:ext cx="875978" cy="8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78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4ad01f-c878-4722-be5a-55a0f5cea3f2" xsi:nil="true"/>
    <lcf76f155ced4ddcb4097134ff3c332f xmlns="dc91182d-80c3-4ac6-8078-67609cc9612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F36F12DA979A4E87BC9B1A870683A9" ma:contentTypeVersion="16" ma:contentTypeDescription="Create a new document." ma:contentTypeScope="" ma:versionID="69e9c1c52c27a3cc0821fb293da873bc">
  <xsd:schema xmlns:xsd="http://www.w3.org/2001/XMLSchema" xmlns:xs="http://www.w3.org/2001/XMLSchema" xmlns:p="http://schemas.microsoft.com/office/2006/metadata/properties" xmlns:ns2="2c4ad01f-c878-4722-be5a-55a0f5cea3f2" xmlns:ns3="dc91182d-80c3-4ac6-8078-67609cc96128" targetNamespace="http://schemas.microsoft.com/office/2006/metadata/properties" ma:root="true" ma:fieldsID="287d09f087eb774c4807f03c1f8bb8cb" ns2:_="" ns3:_="">
    <xsd:import namespace="2c4ad01f-c878-4722-be5a-55a0f5cea3f2"/>
    <xsd:import namespace="dc91182d-80c3-4ac6-8078-67609cc9612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ad01f-c878-4722-be5a-55a0f5cea3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981b710-2cd7-4807-a1a8-6be6888c414d}" ma:internalName="TaxCatchAll" ma:showField="CatchAllData" ma:web="2c4ad01f-c878-4722-be5a-55a0f5cea3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91182d-80c3-4ac6-8078-67609cc96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2102e94-ec29-406a-8418-c80ab09ffa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945E8A-3E00-4426-9B9D-3CBD3B7E73C4}">
  <ds:schemaRefs>
    <ds:schemaRef ds:uri="2c4ad01f-c878-4722-be5a-55a0f5cea3f2"/>
    <ds:schemaRef ds:uri="9e8b130d-53c6-49a8-a4a6-7e77670b3a88"/>
    <ds:schemaRef ds:uri="dc91182d-80c3-4ac6-8078-67609cc961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89F0631-E379-412D-8B65-1186F69EBD00}">
  <ds:schemaRefs>
    <ds:schemaRef ds:uri="2c4ad01f-c878-4722-be5a-55a0f5cea3f2"/>
    <ds:schemaRef ds:uri="dc91182d-80c3-4ac6-8078-67609cc961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912A4D3-7FF2-4A0C-B6F6-3ABE4D0C0C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896</Words>
  <Application>Microsoft Office PowerPoint</Application>
  <PresentationFormat>A4 Paper (210x297 mm)</PresentationFormat>
  <Paragraphs>309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Tw Cen MT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Jude</dc:creator>
  <cp:lastModifiedBy>Louise Treasure</cp:lastModifiedBy>
  <cp:revision>3</cp:revision>
  <cp:lastPrinted>2024-09-18T07:46:27Z</cp:lastPrinted>
  <dcterms:created xsi:type="dcterms:W3CDTF">2021-02-23T15:54:48Z</dcterms:created>
  <dcterms:modified xsi:type="dcterms:W3CDTF">2024-10-14T10:31:48Z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0x010100A6F36F12DA979A4E87BC9B1A870683A9</vt:lpwstr>
  </property>
  <property fmtid="{D5CDD505-2E9C-101B-9397-08002B2CF9AE}" pid="3" name="MediaServiceImageTags">
    <vt:lpwstr/>
  </property>
</Properties>
</file>